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4" r:id="rId3"/>
    <p:sldId id="257" r:id="rId4"/>
    <p:sldId id="258" r:id="rId5"/>
    <p:sldId id="265" r:id="rId6"/>
    <p:sldId id="266" r:id="rId7"/>
    <p:sldId id="267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9900"/>
    <a:srgbClr val="33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475" autoAdjust="0"/>
  </p:normalViewPr>
  <p:slideViewPr>
    <p:cSldViewPr snapToGrid="0" snapToObjects="1">
      <p:cViewPr>
        <p:scale>
          <a:sx n="90" d="100"/>
          <a:sy n="90" d="100"/>
        </p:scale>
        <p:origin x="-1616" y="-4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38023A-414D-1740-919A-34E2CE3A28A9}" type="datetimeFigureOut">
              <a:rPr lang="en-US" smtClean="0"/>
              <a:t>06-06-16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944B77-2C1D-134C-B3D1-E8E5E63050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097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44B77-2C1D-134C-B3D1-E8E5E630502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403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59AB-032B-734A-9828-D795871D993C}" type="datetimeFigureOut">
              <a:rPr lang="en-US" smtClean="0"/>
              <a:t>06-06-16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D460-AB22-3540-A8EE-FB894399EF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290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59AB-032B-734A-9828-D795871D993C}" type="datetimeFigureOut">
              <a:rPr lang="en-US" smtClean="0"/>
              <a:t>06-06-16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D460-AB22-3540-A8EE-FB894399EF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522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59AB-032B-734A-9828-D795871D993C}" type="datetimeFigureOut">
              <a:rPr lang="en-US" smtClean="0"/>
              <a:t>06-06-16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D460-AB22-3540-A8EE-FB894399EF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965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59AB-032B-734A-9828-D795871D993C}" type="datetimeFigureOut">
              <a:rPr lang="en-US" smtClean="0"/>
              <a:t>06-06-16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D460-AB22-3540-A8EE-FB894399EF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256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59AB-032B-734A-9828-D795871D993C}" type="datetimeFigureOut">
              <a:rPr lang="en-US" smtClean="0"/>
              <a:t>06-06-16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D460-AB22-3540-A8EE-FB894399EF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114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59AB-032B-734A-9828-D795871D993C}" type="datetimeFigureOut">
              <a:rPr lang="en-US" smtClean="0"/>
              <a:t>06-06-16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D460-AB22-3540-A8EE-FB894399EF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986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59AB-032B-734A-9828-D795871D993C}" type="datetimeFigureOut">
              <a:rPr lang="en-US" smtClean="0"/>
              <a:t>06-06-16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D460-AB22-3540-A8EE-FB894399EF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143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59AB-032B-734A-9828-D795871D993C}" type="datetimeFigureOut">
              <a:rPr lang="en-US" smtClean="0"/>
              <a:t>06-06-16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D460-AB22-3540-A8EE-FB894399EF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775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59AB-032B-734A-9828-D795871D993C}" type="datetimeFigureOut">
              <a:rPr lang="en-US" smtClean="0"/>
              <a:t>06-06-16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D460-AB22-3540-A8EE-FB894399EF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31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59AB-032B-734A-9828-D795871D993C}" type="datetimeFigureOut">
              <a:rPr lang="en-US" smtClean="0"/>
              <a:t>06-06-16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D460-AB22-3540-A8EE-FB894399EF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889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59AB-032B-734A-9828-D795871D993C}" type="datetimeFigureOut">
              <a:rPr lang="en-US" smtClean="0"/>
              <a:t>06-06-16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D460-AB22-3540-A8EE-FB894399EF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166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759AB-032B-734A-9828-D795871D993C}" type="datetimeFigureOut">
              <a:rPr lang="en-US" smtClean="0"/>
              <a:t>06-06-16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2D460-AB22-3540-A8EE-FB894399EF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956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heobinfwiki.wikispaces.com/file/detail/Aanvraag%20promotiekosten.doc" TargetMode="External"/><Relationship Id="rId4" Type="http://schemas.openxmlformats.org/officeDocument/2006/relationships/hyperlink" Target="http://theobinfwiki.wikispaces.com/organizing+your+PhD" TargetMode="External"/><Relationship Id="rId5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heobinfwiki.wikispaces.com/Finishing+your+PhD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hyperlink" Target="http://www.uu.nl/en/organisation/phd-candidates/practical-matters/documents-for-prospective-phd-candidate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hyperlink" Target="http://www.uu.nl/en/organisation/phd-candidates/practical-matters/documents-for-prospective-phd-candidate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pedel@uu.nl" TargetMode="External"/><Relationship Id="rId3" Type="http://schemas.openxmlformats.org/officeDocument/2006/relationships/hyperlink" Target="http://www.uu.nl/en/organisation/utrecht-university-hall/beadles-office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biologie@uu.n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/>
          <p:nvPr/>
        </p:nvSpPr>
        <p:spPr>
          <a:xfrm>
            <a:off x="8635104" y="2071563"/>
            <a:ext cx="333642" cy="540000"/>
          </a:xfrm>
          <a:prstGeom prst="rect">
            <a:avLst/>
          </a:prstGeom>
          <a:solidFill>
            <a:srgbClr val="33CC0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innerShdw blurRad="288925" dist="165100" dir="5400000">
              <a:prstClr val="black">
                <a:alpha val="43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5816200" y="2618127"/>
            <a:ext cx="892388" cy="3149671"/>
          </a:xfrm>
          <a:prstGeom prst="rect">
            <a:avLst/>
          </a:prstGeom>
          <a:gradFill flip="none" rotWithShape="1">
            <a:gsLst>
              <a:gs pos="18000">
                <a:srgbClr val="FF0000">
                  <a:alpha val="56000"/>
                </a:srgbClr>
              </a:gs>
              <a:gs pos="100000">
                <a:srgbClr val="FFFFFF"/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99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5271"/>
            <a:ext cx="9144000" cy="901368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A timeline to finish your PhD</a:t>
            </a:r>
            <a:endParaRPr lang="en-US" sz="3600" b="1" dirty="0"/>
          </a:p>
        </p:txBody>
      </p:sp>
      <p:sp>
        <p:nvSpPr>
          <p:cNvPr id="26" name="Rectangle 25"/>
          <p:cNvSpPr/>
          <p:nvPr/>
        </p:nvSpPr>
        <p:spPr>
          <a:xfrm>
            <a:off x="7605059" y="2071616"/>
            <a:ext cx="1029197" cy="540000"/>
          </a:xfrm>
          <a:prstGeom prst="rect">
            <a:avLst/>
          </a:prstGeom>
          <a:gradFill flip="none" rotWithShape="1">
            <a:gsLst>
              <a:gs pos="100000">
                <a:srgbClr val="FF0000"/>
              </a:gs>
              <a:gs pos="18000">
                <a:srgbClr val="FFFF00"/>
              </a:gs>
              <a:gs pos="69000">
                <a:srgbClr val="FF9900"/>
              </a:gs>
            </a:gsLst>
            <a:lin ang="0" scaled="1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innerShdw blurRad="288925" dist="165100" dir="5400000">
              <a:prstClr val="black">
                <a:alpha val="43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026491" y="2071616"/>
            <a:ext cx="2789709" cy="540000"/>
          </a:xfrm>
          <a:prstGeom prst="rect">
            <a:avLst/>
          </a:prstGeom>
          <a:gradFill flip="none" rotWithShape="1">
            <a:gsLst>
              <a:gs pos="31000">
                <a:srgbClr val="33CC00"/>
              </a:gs>
              <a:gs pos="100000">
                <a:schemeClr val="accent6"/>
              </a:gs>
              <a:gs pos="51000">
                <a:srgbClr val="FFFF00"/>
              </a:gs>
              <a:gs pos="69000">
                <a:srgbClr val="FFFF00">
                  <a:alpha val="99000"/>
                </a:srgbClr>
              </a:gs>
            </a:gsLst>
            <a:lin ang="0" scaled="1"/>
            <a:tileRect/>
          </a:gradFill>
          <a:ln>
            <a:solidFill>
              <a:srgbClr val="7F7F7F"/>
            </a:solidFill>
          </a:ln>
          <a:effectLst>
            <a:innerShdw blurRad="288925" dist="165100" dir="5400000">
              <a:prstClr val="black">
                <a:alpha val="43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218491" y="2071616"/>
            <a:ext cx="2808000" cy="540000"/>
          </a:xfrm>
          <a:prstGeom prst="rect">
            <a:avLst/>
          </a:prstGeom>
          <a:gradFill flip="none" rotWithShape="1">
            <a:gsLst>
              <a:gs pos="26000">
                <a:srgbClr val="FF9900"/>
              </a:gs>
              <a:gs pos="100000">
                <a:srgbClr val="FF0000"/>
              </a:gs>
              <a:gs pos="7000">
                <a:srgbClr val="FFFF00"/>
              </a:gs>
            </a:gsLst>
            <a:lin ang="0" scaled="1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innerShdw blurRad="288925" dist="165100" dir="5400000">
              <a:prstClr val="black">
                <a:alpha val="43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5826255" y="2071616"/>
            <a:ext cx="1778803" cy="540000"/>
          </a:xfrm>
          <a:prstGeom prst="rect">
            <a:avLst/>
          </a:prstGeom>
          <a:gradFill flip="none" rotWithShape="1">
            <a:gsLst>
              <a:gs pos="51000">
                <a:srgbClr val="FFFF00"/>
              </a:gs>
              <a:gs pos="0">
                <a:srgbClr val="33CC00"/>
              </a:gs>
            </a:gsLst>
            <a:lin ang="0" scaled="1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innerShdw blurRad="288925" dist="165100" dir="5400000">
              <a:prstClr val="black">
                <a:alpha val="43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218491" y="2071616"/>
            <a:ext cx="0" cy="4606343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7605059" y="2071616"/>
            <a:ext cx="0" cy="2808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3036422" y="2611616"/>
            <a:ext cx="1375778" cy="3591212"/>
          </a:xfrm>
          <a:prstGeom prst="rect">
            <a:avLst/>
          </a:prstGeom>
          <a:gradFill flip="none" rotWithShape="1">
            <a:gsLst>
              <a:gs pos="18000">
                <a:srgbClr val="FF0000">
                  <a:alpha val="56000"/>
                </a:srgbClr>
              </a:gs>
              <a:gs pos="100000">
                <a:srgbClr val="FFFFFF"/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245807" y="6314225"/>
            <a:ext cx="161133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-6 months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060308" y="5921124"/>
            <a:ext cx="161133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-4 months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827300" y="5382722"/>
            <a:ext cx="161133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-8 weeks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7610517" y="4545537"/>
            <a:ext cx="161133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-3 weeks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45807" y="2802842"/>
            <a:ext cx="2767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YOU SHOULD BE WRITING</a:t>
            </a:r>
          </a:p>
          <a:p>
            <a:pPr algn="ctr"/>
            <a:r>
              <a:rPr lang="en-US" dirty="0" smtClean="0"/>
              <a:t>(even before this)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3036422" y="2802842"/>
            <a:ext cx="1375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WRITE</a:t>
            </a:r>
          </a:p>
          <a:p>
            <a:pPr algn="ctr"/>
            <a:r>
              <a:rPr lang="en-US" dirty="0" smtClean="0"/>
              <a:t>HARDER!!</a:t>
            </a:r>
            <a:endParaRPr 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4412201" y="2802842"/>
            <a:ext cx="140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InDesign time!</a:t>
            </a:r>
            <a:endParaRPr 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7605059" y="2802842"/>
            <a:ext cx="135585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prepare your talk!</a:t>
            </a:r>
            <a:endParaRPr lang="en-US" dirty="0"/>
          </a:p>
        </p:txBody>
      </p:sp>
      <p:sp>
        <p:nvSpPr>
          <p:cNvPr id="102" name="TextBox 101"/>
          <p:cNvSpPr txBox="1"/>
          <p:nvPr/>
        </p:nvSpPr>
        <p:spPr>
          <a:xfrm>
            <a:off x="4338325" y="5909388"/>
            <a:ext cx="169886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-3 months</a:t>
            </a:r>
            <a:endParaRPr lang="en-US" sz="1400" i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45807" y="5085838"/>
            <a:ext cx="2814501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SzPct val="80000"/>
            </a:pPr>
            <a:r>
              <a:rPr lang="en-US" sz="1600" i="1" dirty="0" smtClean="0">
                <a:solidFill>
                  <a:schemeClr val="accent1"/>
                </a:solidFill>
              </a:rPr>
              <a:t>call the pedel</a:t>
            </a:r>
            <a:r>
              <a:rPr lang="en-US" sz="1600" i="1" dirty="0">
                <a:solidFill>
                  <a:schemeClr val="accent1"/>
                </a:solidFill>
              </a:rPr>
              <a:t> </a:t>
            </a:r>
            <a:r>
              <a:rPr lang="en-US" sz="1600" i="1" dirty="0" smtClean="0">
                <a:solidFill>
                  <a:schemeClr val="accent1"/>
                </a:solidFill>
              </a:rPr>
              <a:t>to reserve </a:t>
            </a:r>
          </a:p>
          <a:p>
            <a:pPr>
              <a:lnSpc>
                <a:spcPct val="90000"/>
              </a:lnSpc>
              <a:buSzPct val="80000"/>
            </a:pPr>
            <a:r>
              <a:rPr lang="en-US" i="1" dirty="0" smtClean="0">
                <a:solidFill>
                  <a:schemeClr val="accent1"/>
                </a:solidFill>
              </a:rPr>
              <a:t>the </a:t>
            </a:r>
            <a:r>
              <a:rPr lang="en-US" b="1" i="1" dirty="0" smtClean="0">
                <a:solidFill>
                  <a:schemeClr val="accent1"/>
                </a:solidFill>
              </a:rPr>
              <a:t>defense date</a:t>
            </a:r>
          </a:p>
          <a:p>
            <a:pPr>
              <a:buSzPct val="80000"/>
            </a:pPr>
            <a:r>
              <a:rPr lang="en-US" sz="1400" i="1" dirty="0" smtClean="0">
                <a:solidFill>
                  <a:schemeClr val="accent1"/>
                </a:solidFill>
              </a:rPr>
              <a:t>- call on 1</a:t>
            </a:r>
            <a:r>
              <a:rPr lang="en-US" sz="1400" i="1" baseline="30000" dirty="0" smtClean="0">
                <a:solidFill>
                  <a:schemeClr val="accent1"/>
                </a:solidFill>
              </a:rPr>
              <a:t>st</a:t>
            </a:r>
            <a:r>
              <a:rPr lang="en-US" sz="1400" i="1" dirty="0" smtClean="0">
                <a:solidFill>
                  <a:schemeClr val="accent1"/>
                </a:solidFill>
              </a:rPr>
              <a:t> of the month!</a:t>
            </a:r>
          </a:p>
          <a:p>
            <a:pPr>
              <a:buSzPct val="80000"/>
            </a:pPr>
            <a:r>
              <a:rPr lang="en-US" sz="1400" i="1" dirty="0" smtClean="0">
                <a:solidFill>
                  <a:schemeClr val="accent1"/>
                </a:solidFill>
              </a:rPr>
              <a:t>  (ex. defense in Jan. </a:t>
            </a:r>
            <a:r>
              <a:rPr lang="en-US" sz="1400" i="1" dirty="0" smtClean="0">
                <a:solidFill>
                  <a:schemeClr val="accent1"/>
                </a:solidFill>
                <a:sym typeface="Wingdings"/>
              </a:rPr>
              <a:t>-&gt; call July 1</a:t>
            </a:r>
            <a:r>
              <a:rPr lang="en-US" sz="1400" i="1" baseline="30000" dirty="0" smtClean="0">
                <a:solidFill>
                  <a:schemeClr val="accent1"/>
                </a:solidFill>
                <a:sym typeface="Wingdings"/>
              </a:rPr>
              <a:t>st</a:t>
            </a:r>
            <a:r>
              <a:rPr lang="en-US" sz="1400" i="1" dirty="0" smtClean="0">
                <a:solidFill>
                  <a:schemeClr val="accent1"/>
                </a:solidFill>
                <a:sym typeface="Wingdings"/>
              </a:rPr>
              <a:t>)</a:t>
            </a:r>
            <a:endParaRPr lang="en-US" sz="1400" i="1" dirty="0" smtClean="0">
              <a:solidFill>
                <a:schemeClr val="accent1"/>
              </a:solidFill>
            </a:endParaRPr>
          </a:p>
          <a:p>
            <a:pPr>
              <a:buSzPct val="80000"/>
            </a:pPr>
            <a:r>
              <a:rPr lang="en-US" sz="1400" i="1" dirty="0" smtClean="0">
                <a:solidFill>
                  <a:schemeClr val="accent1"/>
                </a:solidFill>
              </a:rPr>
              <a:t>- book </a:t>
            </a:r>
            <a:r>
              <a:rPr lang="en-US" sz="1400" b="1" i="1" dirty="0" smtClean="0">
                <a:solidFill>
                  <a:schemeClr val="accent1"/>
                </a:solidFill>
              </a:rPr>
              <a:t>time slot @ h16.15</a:t>
            </a:r>
            <a:endParaRPr lang="en-US" sz="1400" b="1" i="1" dirty="0">
              <a:solidFill>
                <a:schemeClr val="accent1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073963" y="4829407"/>
            <a:ext cx="2963229" cy="1049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SzPct val="80000"/>
            </a:pPr>
            <a:r>
              <a:rPr lang="en-US" sz="2000" b="1" i="1" dirty="0" smtClean="0">
                <a:solidFill>
                  <a:schemeClr val="accent1"/>
                </a:solidFill>
              </a:rPr>
              <a:t>SEND IN THESIS</a:t>
            </a:r>
            <a:endParaRPr lang="en-US" i="1" dirty="0" smtClean="0">
              <a:solidFill>
                <a:schemeClr val="accent1"/>
              </a:solidFill>
            </a:endParaRPr>
          </a:p>
          <a:p>
            <a:pPr>
              <a:lnSpc>
                <a:spcPct val="90000"/>
              </a:lnSpc>
              <a:buSzPct val="80000"/>
            </a:pPr>
            <a:r>
              <a:rPr lang="en-US" i="1" dirty="0" smtClean="0">
                <a:solidFill>
                  <a:schemeClr val="accent1"/>
                </a:solidFill>
              </a:rPr>
              <a:t>to Assessment Committee</a:t>
            </a:r>
          </a:p>
          <a:p>
            <a:pPr>
              <a:buSzPct val="80000"/>
            </a:pPr>
            <a:r>
              <a:rPr lang="en-US" sz="1400" i="1" dirty="0" smtClean="0">
                <a:solidFill>
                  <a:schemeClr val="accent1"/>
                </a:solidFill>
              </a:rPr>
              <a:t>no need yet for </a:t>
            </a:r>
            <a:r>
              <a:rPr lang="en-US" sz="1400" i="1" dirty="0">
                <a:solidFill>
                  <a:schemeClr val="accent1"/>
                </a:solidFill>
              </a:rPr>
              <a:t>samenvatting</a:t>
            </a:r>
            <a:r>
              <a:rPr lang="en-US" sz="1400" i="1" dirty="0" smtClean="0">
                <a:solidFill>
                  <a:schemeClr val="accent1"/>
                </a:solidFill>
              </a:rPr>
              <a:t>, acknowledgements, CV, etc.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827755" y="4378152"/>
            <a:ext cx="1905589" cy="982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SzPct val="80000"/>
            </a:pPr>
            <a:r>
              <a:rPr lang="en-US" sz="1600" i="1" dirty="0" smtClean="0">
                <a:solidFill>
                  <a:schemeClr val="accent1"/>
                </a:solidFill>
              </a:rPr>
              <a:t>after committee</a:t>
            </a:r>
            <a:r>
              <a:rPr lang="en-US" sz="1600" i="1" dirty="0">
                <a:solidFill>
                  <a:schemeClr val="accent1"/>
                </a:solidFill>
              </a:rPr>
              <a:t> </a:t>
            </a:r>
            <a:r>
              <a:rPr lang="en-US" sz="1600" i="1" dirty="0" smtClean="0">
                <a:solidFill>
                  <a:schemeClr val="accent1"/>
                </a:solidFill>
              </a:rPr>
              <a:t>answers back,</a:t>
            </a:r>
          </a:p>
          <a:p>
            <a:pPr>
              <a:lnSpc>
                <a:spcPct val="90000"/>
              </a:lnSpc>
              <a:buSzPct val="80000"/>
            </a:pPr>
            <a:r>
              <a:rPr lang="en-US" i="1" dirty="0" smtClean="0">
                <a:solidFill>
                  <a:schemeClr val="accent1"/>
                </a:solidFill>
              </a:rPr>
              <a:t>send to </a:t>
            </a:r>
            <a:r>
              <a:rPr lang="en-US" b="1" i="1" dirty="0" smtClean="0">
                <a:solidFill>
                  <a:schemeClr val="accent1"/>
                </a:solidFill>
              </a:rPr>
              <a:t>printer</a:t>
            </a:r>
          </a:p>
          <a:p>
            <a:pPr>
              <a:lnSpc>
                <a:spcPct val="90000"/>
              </a:lnSpc>
              <a:buSzPct val="80000"/>
            </a:pPr>
            <a:r>
              <a:rPr lang="en-US" sz="1400" i="1" dirty="0" smtClean="0">
                <a:solidFill>
                  <a:schemeClr val="accent1"/>
                </a:solidFill>
              </a:rPr>
              <a:t>(print takes 3-4 weeks)</a:t>
            </a:r>
            <a:endParaRPr lang="en-US" sz="1400" i="1" dirty="0">
              <a:solidFill>
                <a:schemeClr val="accent1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622729" y="4041242"/>
            <a:ext cx="1192763" cy="494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buSzPct val="80000"/>
            </a:pPr>
            <a:r>
              <a:rPr lang="en-US" sz="1600" b="1" i="1" dirty="0" smtClean="0">
                <a:solidFill>
                  <a:schemeClr val="accent1"/>
                </a:solidFill>
              </a:rPr>
              <a:t>15 copies </a:t>
            </a:r>
          </a:p>
          <a:p>
            <a:pPr>
              <a:lnSpc>
                <a:spcPct val="80000"/>
              </a:lnSpc>
              <a:buSzPct val="80000"/>
            </a:pPr>
            <a:r>
              <a:rPr lang="en-US" sz="1600" i="1" dirty="0" smtClean="0">
                <a:solidFill>
                  <a:schemeClr val="accent1"/>
                </a:solidFill>
              </a:rPr>
              <a:t>to pedel</a:t>
            </a:r>
          </a:p>
        </p:txBody>
      </p:sp>
      <p:sp>
        <p:nvSpPr>
          <p:cNvPr id="3" name="Right Triangle 2"/>
          <p:cNvSpPr/>
          <p:nvPr/>
        </p:nvSpPr>
        <p:spPr>
          <a:xfrm>
            <a:off x="3036422" y="2071616"/>
            <a:ext cx="1375778" cy="540000"/>
          </a:xfrm>
          <a:prstGeom prst="rtTriangle">
            <a:avLst/>
          </a:prstGeom>
          <a:gradFill flip="none" rotWithShape="1">
            <a:gsLst>
              <a:gs pos="51000">
                <a:srgbClr val="FF0000"/>
              </a:gs>
              <a:gs pos="100000">
                <a:schemeClr val="accent6">
                  <a:lumMod val="50000"/>
                </a:schemeClr>
              </a:gs>
            </a:gsLst>
            <a:lin ang="540000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3026491" y="1561921"/>
            <a:ext cx="13106" cy="468032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ight Triangle 33"/>
          <p:cNvSpPr/>
          <p:nvPr/>
        </p:nvSpPr>
        <p:spPr>
          <a:xfrm>
            <a:off x="5816200" y="2071616"/>
            <a:ext cx="892388" cy="540000"/>
          </a:xfrm>
          <a:prstGeom prst="rtTriangle">
            <a:avLst/>
          </a:prstGeom>
          <a:gradFill flip="none" rotWithShape="1">
            <a:gsLst>
              <a:gs pos="14000">
                <a:srgbClr val="FF9900"/>
              </a:gs>
              <a:gs pos="100000">
                <a:srgbClr val="FF0000"/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innerShdw blurRad="117475" dist="177800" dir="5400000">
              <a:srgbClr val="000000">
                <a:alpha val="21000"/>
              </a:srgb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5816200" y="1561923"/>
            <a:ext cx="0" cy="417599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727494" y="5387366"/>
            <a:ext cx="1611337" cy="584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-6 weeks</a:t>
            </a:r>
          </a:p>
          <a:p>
            <a:r>
              <a:rPr lang="en-US" sz="14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endParaRPr lang="en-US" sz="14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53801" y="1477255"/>
            <a:ext cx="2392909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SzPct val="80000"/>
            </a:pPr>
            <a:r>
              <a:rPr lang="en-US" sz="2000" b="1" i="1" dirty="0" smtClean="0">
                <a:solidFill>
                  <a:schemeClr val="bg1">
                    <a:lumMod val="65000"/>
                  </a:schemeClr>
                </a:solidFill>
              </a:rPr>
              <a:t>form 2 </a:t>
            </a:r>
          </a:p>
          <a:p>
            <a:pPr>
              <a:lnSpc>
                <a:spcPct val="90000"/>
              </a:lnSpc>
              <a:buSzPct val="80000"/>
            </a:pPr>
            <a:r>
              <a:rPr lang="en-US" sz="1400" i="1" dirty="0" smtClean="0">
                <a:solidFill>
                  <a:schemeClr val="bg1">
                    <a:lumMod val="65000"/>
                  </a:schemeClr>
                </a:solidFill>
              </a:rPr>
              <a:t>(by supervisor)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852264" y="1470135"/>
            <a:ext cx="1848134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SzPct val="80000"/>
            </a:pPr>
            <a:r>
              <a:rPr lang="en-US" sz="2000" b="1" i="1" dirty="0" smtClean="0">
                <a:solidFill>
                  <a:schemeClr val="bg1">
                    <a:lumMod val="65000"/>
                  </a:schemeClr>
                </a:solidFill>
              </a:rPr>
              <a:t>form 3 </a:t>
            </a:r>
          </a:p>
          <a:p>
            <a:pPr>
              <a:lnSpc>
                <a:spcPct val="90000"/>
              </a:lnSpc>
              <a:buSzPct val="80000"/>
            </a:pPr>
            <a:r>
              <a:rPr lang="en-US" sz="1400" i="1" dirty="0" smtClean="0">
                <a:solidFill>
                  <a:schemeClr val="bg1">
                    <a:lumMod val="65000"/>
                  </a:schemeClr>
                </a:solidFill>
              </a:rPr>
              <a:t>(by supervisor)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816200" y="2802842"/>
            <a:ext cx="1788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defense organization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412202" y="3376659"/>
            <a:ext cx="145227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+ </a:t>
            </a:r>
          </a:p>
          <a:p>
            <a:pPr algn="ctr"/>
            <a:r>
              <a:rPr lang="en-US" sz="1400" i="1" dirty="0" smtClean="0"/>
              <a:t>write remaining sections  </a:t>
            </a:r>
          </a:p>
          <a:p>
            <a:pPr algn="ctr"/>
            <a:r>
              <a:rPr lang="en-US" sz="1400" i="1" dirty="0" smtClean="0"/>
              <a:t>(get a Dutch native)</a:t>
            </a:r>
            <a:endParaRPr lang="en-US" sz="14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177526" y="1640315"/>
            <a:ext cx="1980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istral"/>
                <a:cs typeface="Mistral"/>
              </a:rPr>
              <a:t>STRESS LEVEL</a:t>
            </a:r>
            <a:endParaRPr lang="en-US" sz="2000" b="1" dirty="0"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Mistral"/>
              <a:cs typeface="Mistral"/>
            </a:endParaRPr>
          </a:p>
        </p:txBody>
      </p:sp>
      <p:sp>
        <p:nvSpPr>
          <p:cNvPr id="14" name="Oval Callout 13"/>
          <p:cNvSpPr/>
          <p:nvPr/>
        </p:nvSpPr>
        <p:spPr>
          <a:xfrm flipH="1">
            <a:off x="7812456" y="1187961"/>
            <a:ext cx="999315" cy="561594"/>
          </a:xfrm>
          <a:prstGeom prst="wedgeEllipseCallout">
            <a:avLst>
              <a:gd name="adj1" fmla="val -33131"/>
              <a:gd name="adj2" fmla="val 94108"/>
            </a:avLst>
          </a:prstGeom>
          <a:ln w="19050"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17000"/>
              </a:prst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7744181" y="1242579"/>
            <a:ext cx="1133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omic Sans MS"/>
                <a:cs typeface="Comic Sans MS"/>
              </a:rPr>
              <a:t>FUCK YESSS</a:t>
            </a:r>
            <a:endParaRPr lang="en-US" sz="1200" b="1" dirty="0">
              <a:latin typeface="Comic Sans MS"/>
              <a:cs typeface="Comic Sans MS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8519804" y="2158001"/>
            <a:ext cx="540000" cy="342219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 anchor="ctr" anchorCtr="1">
            <a:noAutofit/>
          </a:bodyPr>
          <a:lstStyle/>
          <a:p>
            <a:pPr algn="dist"/>
            <a:r>
              <a:rPr lang="en-US" sz="1400" b="1" dirty="0" smtClean="0"/>
              <a:t>PhD!</a:t>
            </a:r>
            <a:endParaRPr lang="en-US" sz="14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-71835" y="898856"/>
            <a:ext cx="9143999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buSzPct val="80000"/>
            </a:pPr>
            <a:r>
              <a:rPr lang="en-US" sz="2000" b="1" i="1" dirty="0" smtClean="0">
                <a:solidFill>
                  <a:schemeClr val="accent1"/>
                </a:solidFill>
              </a:rPr>
              <a:t>MAIN DEADLINES </a:t>
            </a:r>
            <a:r>
              <a:rPr lang="en-US" sz="1600" i="1" dirty="0" smtClean="0">
                <a:solidFill>
                  <a:schemeClr val="accent1"/>
                </a:solidFill>
              </a:rPr>
              <a:t>(more in the following pages)</a:t>
            </a:r>
            <a:endParaRPr lang="en-US" sz="1100" i="1" dirty="0" smtClean="0">
              <a:solidFill>
                <a:schemeClr val="accent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507169" y="1790381"/>
            <a:ext cx="1029197" cy="158335"/>
          </a:xfrm>
          <a:prstGeom prst="rect">
            <a:avLst/>
          </a:prstGeom>
          <a:gradFill flip="none" rotWithShape="1">
            <a:gsLst>
              <a:gs pos="100000">
                <a:srgbClr val="FF0000"/>
              </a:gs>
              <a:gs pos="35000">
                <a:srgbClr val="FFFF00"/>
              </a:gs>
              <a:gs pos="66000">
                <a:srgbClr val="FF9900"/>
              </a:gs>
              <a:gs pos="0">
                <a:srgbClr val="33CC00"/>
              </a:gs>
            </a:gsLst>
            <a:lin ang="0" scaled="1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1422985" y="1578315"/>
            <a:ext cx="1311105" cy="247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SzPct val="80000"/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0                         10</a:t>
            </a:r>
            <a:r>
              <a:rPr lang="en-US" sz="11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</a:t>
            </a:r>
            <a:endParaRPr lang="en-US" sz="900" baseline="30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8491" y="3602998"/>
            <a:ext cx="28211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NOTE: consider time to integrate comments from your supervisor(s) </a:t>
            </a:r>
          </a:p>
          <a:p>
            <a:pPr algn="ctr"/>
            <a:r>
              <a:rPr lang="en-US" sz="1400" i="1" dirty="0" smtClean="0"/>
              <a:t>and prepare introduction figures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605058" y="3368068"/>
            <a:ext cx="1355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+ </a:t>
            </a:r>
          </a:p>
          <a:p>
            <a:pPr algn="ctr"/>
            <a:r>
              <a:rPr lang="en-US" sz="1400" i="1" dirty="0" smtClean="0"/>
              <a:t>mock defense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036422" y="3595705"/>
            <a:ext cx="13757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(actually, you shouldn’t be writing now)</a:t>
            </a:r>
          </a:p>
        </p:txBody>
      </p:sp>
      <p:pic>
        <p:nvPicPr>
          <p:cNvPr id="5" name="Picture 4" descr="sharpshooter-clipart-draw-a-fire-symbol.jpg 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987" y="2270453"/>
            <a:ext cx="211897" cy="308451"/>
          </a:xfrm>
          <a:prstGeom prst="rect">
            <a:avLst/>
          </a:prstGeom>
        </p:spPr>
      </p:pic>
      <p:pic>
        <p:nvPicPr>
          <p:cNvPr id="53" name="Picture 52" descr="sharpshooter-clipart-draw-a-fire-symbol.jpg 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728" y="2268627"/>
            <a:ext cx="211897" cy="308451"/>
          </a:xfrm>
          <a:prstGeom prst="rect">
            <a:avLst/>
          </a:prstGeom>
        </p:spPr>
      </p:pic>
      <p:pic>
        <p:nvPicPr>
          <p:cNvPr id="54" name="Picture 53" descr="sharpshooter-clipart-draw-a-fire-symbol.jpg 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315" y="2270012"/>
            <a:ext cx="211897" cy="308451"/>
          </a:xfrm>
          <a:prstGeom prst="rect">
            <a:avLst/>
          </a:prstGeom>
        </p:spPr>
      </p:pic>
      <p:pic>
        <p:nvPicPr>
          <p:cNvPr id="55" name="Picture 54" descr="sharpshooter-clipart-draw-a-fire-symbol.jpg 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056" y="2268627"/>
            <a:ext cx="211897" cy="308451"/>
          </a:xfrm>
          <a:prstGeom prst="rect">
            <a:avLst/>
          </a:prstGeom>
        </p:spPr>
      </p:pic>
      <p:pic>
        <p:nvPicPr>
          <p:cNvPr id="56" name="Picture 55" descr="sharpshooter-clipart-draw-a-fire-symbol.jpg 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712" y="2268627"/>
            <a:ext cx="211897" cy="308451"/>
          </a:xfrm>
          <a:prstGeom prst="rect">
            <a:avLst/>
          </a:prstGeom>
        </p:spPr>
      </p:pic>
      <p:pic>
        <p:nvPicPr>
          <p:cNvPr id="57" name="Picture 56" descr="sharpshooter-clipart-draw-a-fire-symbol.jpg 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780" y="2270453"/>
            <a:ext cx="211897" cy="308451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5715696" y="3563439"/>
            <a:ext cx="19847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guests, symposium,</a:t>
            </a:r>
          </a:p>
          <a:p>
            <a:pPr algn="ctr"/>
            <a:r>
              <a:rPr lang="en-US" sz="1400" i="1" dirty="0" smtClean="0"/>
              <a:t>catering/dinner/party</a:t>
            </a:r>
          </a:p>
        </p:txBody>
      </p:sp>
      <p:sp>
        <p:nvSpPr>
          <p:cNvPr id="6" name="Rectangle 5"/>
          <p:cNvSpPr/>
          <p:nvPr/>
        </p:nvSpPr>
        <p:spPr>
          <a:xfrm>
            <a:off x="2501703" y="1535260"/>
            <a:ext cx="521817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SzPct val="80000"/>
            </a:pPr>
            <a:r>
              <a:rPr lang="en-US" sz="12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b="1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+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∞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4" name="Picture 63" descr="sharpshooter-clipart-draw-a-fire-symbol.jpg 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530" y="1738974"/>
            <a:ext cx="152404" cy="2218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65334" y="6435988"/>
            <a:ext cx="26969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(updated June 2016)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962490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360"/>
            <a:ext cx="9144000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sz="2000" b="1" dirty="0" smtClean="0"/>
              <a:t>YOU CAN FIND THIS PRESENTATION ON THE TBB WIKI!</a:t>
            </a:r>
          </a:p>
          <a:p>
            <a:pPr algn="ctr"/>
            <a:r>
              <a:rPr lang="en-US" sz="2000" dirty="0">
                <a:hlinkClick r:id="rId2"/>
              </a:rPr>
              <a:t>http://theobinfwiki.wikispaces.com/Finishing+your+</a:t>
            </a:r>
            <a:r>
              <a:rPr lang="en-US" sz="2000" dirty="0" smtClean="0">
                <a:hlinkClick r:id="rId2"/>
              </a:rPr>
              <a:t>PhD</a:t>
            </a:r>
            <a:r>
              <a:rPr lang="en-US" sz="2000" dirty="0" smtClean="0"/>
              <a:t> 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..together with other useful things:</a:t>
            </a:r>
            <a:endParaRPr lang="en-US" dirty="0"/>
          </a:p>
          <a:p>
            <a:pPr algn="ctr"/>
            <a:endParaRPr lang="en-US" sz="1600" dirty="0" smtClean="0"/>
          </a:p>
          <a:p>
            <a:pPr marL="285750" indent="-285750" algn="ctr">
              <a:buFont typeface="Arial"/>
              <a:buChar char="•"/>
            </a:pPr>
            <a:r>
              <a:rPr lang="en-US" sz="1600" dirty="0"/>
              <a:t>template (the nice one) for claim of costs </a:t>
            </a:r>
          </a:p>
          <a:p>
            <a:pPr algn="ctr"/>
            <a:r>
              <a:rPr lang="en-US" sz="1600" dirty="0">
                <a:hlinkClick r:id="rId3"/>
              </a:rPr>
              <a:t>http://theobinfwiki.wikispaces.com/file/detail/Aanvraag%20promotiekosten.doc</a:t>
            </a:r>
            <a:r>
              <a:rPr lang="en-US" sz="1600" dirty="0"/>
              <a:t>  </a:t>
            </a:r>
          </a:p>
          <a:p>
            <a:pPr algn="ctr"/>
            <a:endParaRPr lang="en-US" sz="1000" dirty="0" smtClean="0"/>
          </a:p>
          <a:p>
            <a:pPr marL="285750" indent="-285750" algn="ctr">
              <a:buFont typeface="Arial"/>
              <a:buChar char="•"/>
            </a:pPr>
            <a:r>
              <a:rPr lang="en-US" sz="1600" dirty="0" smtClean="0"/>
              <a:t>suggested reception and party locations - scroll to end of page</a:t>
            </a:r>
            <a:endParaRPr lang="en-US" sz="1600" dirty="0"/>
          </a:p>
          <a:p>
            <a:pPr algn="ctr"/>
            <a:r>
              <a:rPr lang="en-US" sz="1600" dirty="0" smtClean="0">
                <a:hlinkClick r:id="rId4"/>
              </a:rPr>
              <a:t>http</a:t>
            </a:r>
            <a:r>
              <a:rPr lang="en-US" sz="1600" dirty="0">
                <a:hlinkClick r:id="rId4"/>
              </a:rPr>
              <a:t>://theobinfwiki.wikispaces.com/organizing+your+</a:t>
            </a:r>
            <a:r>
              <a:rPr lang="en-US" sz="1600" dirty="0" smtClean="0">
                <a:hlinkClick r:id="rId4"/>
              </a:rPr>
              <a:t>PhD</a:t>
            </a:r>
            <a:endParaRPr lang="en-US" sz="1600" dirty="0" smtClean="0"/>
          </a:p>
          <a:p>
            <a:pPr marL="285750" indent="-285750" algn="ctr">
              <a:buFont typeface="Arial"/>
              <a:buChar char="•"/>
            </a:pPr>
            <a:endParaRPr lang="en-US" dirty="0" smtClean="0"/>
          </a:p>
        </p:txBody>
      </p:sp>
      <p:pic>
        <p:nvPicPr>
          <p:cNvPr id="3" name="Picture 2" descr="phd110615s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769" y="4009690"/>
            <a:ext cx="5991823" cy="2596457"/>
          </a:xfrm>
          <a:prstGeom prst="rect">
            <a:avLst/>
          </a:prstGeom>
        </p:spPr>
      </p:pic>
      <p:sp>
        <p:nvSpPr>
          <p:cNvPr id="5" name="Folded Corner 4"/>
          <p:cNvSpPr/>
          <p:nvPr/>
        </p:nvSpPr>
        <p:spPr>
          <a:xfrm rot="21147447">
            <a:off x="7311683" y="3308233"/>
            <a:ext cx="1421808" cy="1318617"/>
          </a:xfrm>
          <a:prstGeom prst="foldedCorner">
            <a:avLst/>
          </a:prstGeom>
          <a:solidFill>
            <a:srgbClr val="FFFF66"/>
          </a:solidFill>
          <a:ln w="19050" cmpd="sng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be aware:</a:t>
            </a:r>
          </a:p>
          <a:p>
            <a:pPr algn="ctr">
              <a:lnSpc>
                <a:spcPts val="2160"/>
              </a:lnSpc>
            </a:pPr>
            <a:r>
              <a:rPr lang="en-US" dirty="0" smtClean="0">
                <a:solidFill>
                  <a:srgbClr val="000000"/>
                </a:solidFill>
              </a:rPr>
              <a:t>THIS </a:t>
            </a:r>
            <a:r>
              <a:rPr lang="en-US" i="1" dirty="0" smtClean="0">
                <a:solidFill>
                  <a:srgbClr val="000000"/>
                </a:solidFill>
              </a:rPr>
              <a:t>happens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11" name="Striped Right Arrow 10"/>
          <p:cNvSpPr/>
          <p:nvPr/>
        </p:nvSpPr>
        <p:spPr>
          <a:xfrm rot="9780636">
            <a:off x="7804566" y="4330546"/>
            <a:ext cx="464070" cy="232009"/>
          </a:xfrm>
          <a:prstGeom prst="stripedRight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528593">
            <a:off x="7990825" y="3000618"/>
            <a:ext cx="157794" cy="44000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57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212" y="697018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Beware of other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istral"/>
                <a:cs typeface="Mistral"/>
              </a:rPr>
              <a:t>STRESS </a:t>
            </a:r>
            <a:r>
              <a:rPr lang="en-US" sz="3200" b="1" dirty="0" smtClean="0"/>
              <a:t>sources!</a:t>
            </a:r>
            <a:endParaRPr lang="en-US" sz="3200" b="1" dirty="0"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Mistral"/>
              <a:cs typeface="Mistral"/>
            </a:endParaRPr>
          </a:p>
        </p:txBody>
      </p:sp>
      <p:pic>
        <p:nvPicPr>
          <p:cNvPr id="3" name="Picture 2" descr="sharpshooter-clipart-draw-a-fire-symbol.jpg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781" y="1870946"/>
            <a:ext cx="349489" cy="508739"/>
          </a:xfrm>
          <a:prstGeom prst="rect">
            <a:avLst/>
          </a:prstGeom>
        </p:spPr>
      </p:pic>
      <p:pic>
        <p:nvPicPr>
          <p:cNvPr id="4" name="Picture 3" descr="sharpshooter-clipart-draw-a-fire-symbol.jpg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781" y="2962952"/>
            <a:ext cx="349489" cy="5087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18916" y="1978006"/>
            <a:ext cx="680848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job search for Work2Work</a:t>
            </a:r>
            <a:endParaRPr lang="en-US" dirty="0"/>
          </a:p>
          <a:p>
            <a:pPr marL="285750" indent="-285750">
              <a:buFont typeface="Wingdings" charset="0"/>
              <a:buChar char="þ"/>
            </a:pPr>
            <a:r>
              <a:rPr lang="en-US" dirty="0" smtClean="0"/>
              <a:t>10 job-searching “activities” each month </a:t>
            </a:r>
            <a:r>
              <a:rPr lang="en-US" i="1" dirty="0" smtClean="0"/>
              <a:t>(not strictly enforced)</a:t>
            </a:r>
          </a:p>
          <a:p>
            <a:pPr marL="285750" indent="-285750">
              <a:buFont typeface="Wingdings" charset="0"/>
              <a:buChar char="þ"/>
            </a:pPr>
            <a:r>
              <a:rPr lang="en-US" dirty="0" smtClean="0"/>
              <a:t>monthly </a:t>
            </a:r>
            <a:r>
              <a:rPr lang="en-US" dirty="0"/>
              <a:t>“action plan” </a:t>
            </a:r>
            <a:r>
              <a:rPr lang="en-US" dirty="0" smtClean="0"/>
              <a:t>to send to </a:t>
            </a:r>
            <a:r>
              <a:rPr lang="en-US" dirty="0"/>
              <a:t>your reference </a:t>
            </a:r>
            <a:r>
              <a:rPr lang="en-US" dirty="0" smtClean="0"/>
              <a:t>person</a:t>
            </a:r>
            <a:endParaRPr lang="en-US" i="1" dirty="0" smtClean="0"/>
          </a:p>
          <a:p>
            <a:endParaRPr lang="en-US" dirty="0"/>
          </a:p>
          <a:p>
            <a:r>
              <a:rPr lang="en-US" sz="2000" i="1" dirty="0"/>
              <a:t>job search for </a:t>
            </a:r>
            <a:r>
              <a:rPr lang="en-US" sz="2000" i="1" dirty="0" smtClean="0"/>
              <a:t>UWV (= who pays your unemployment)</a:t>
            </a:r>
          </a:p>
          <a:p>
            <a:pPr marL="285750" indent="-285750">
              <a:buFont typeface="Wingdings" charset="0"/>
              <a:buChar char="þ"/>
            </a:pPr>
            <a:r>
              <a:rPr lang="en-US" dirty="0" smtClean="0">
                <a:sym typeface="Wingdings"/>
              </a:rPr>
              <a:t>4 job-searching “tasks” each month</a:t>
            </a:r>
          </a:p>
          <a:p>
            <a:pPr marL="285750" indent="-285750">
              <a:buFont typeface="Wingdings" charset="0"/>
              <a:buChar char="þ"/>
            </a:pPr>
            <a:r>
              <a:rPr lang="en-US" dirty="0" smtClean="0">
                <a:sym typeface="Wingdings"/>
              </a:rPr>
              <a:t>filling in a income statement every month</a:t>
            </a:r>
          </a:p>
          <a:p>
            <a:r>
              <a:rPr lang="en-US" dirty="0" smtClean="0"/>
              <a:t>(NOTE: apply for unemployment BEFORE the end of your contract!!)</a:t>
            </a:r>
          </a:p>
          <a:p>
            <a:endParaRPr lang="en-US" sz="2000" i="1" dirty="0" smtClean="0"/>
          </a:p>
          <a:p>
            <a:r>
              <a:rPr lang="en-US" dirty="0" smtClean="0"/>
              <a:t>..good news: “networking” and uploading your CV online count!</a:t>
            </a:r>
            <a:endParaRPr lang="en-US" dirty="0"/>
          </a:p>
          <a:p>
            <a:endParaRPr lang="en-US" sz="2000" i="1" dirty="0" smtClean="0"/>
          </a:p>
          <a:p>
            <a:endParaRPr lang="en-US" sz="2000" i="1" dirty="0" smtClean="0"/>
          </a:p>
          <a:p>
            <a:r>
              <a:rPr lang="en-US" sz="2000" i="1" dirty="0" smtClean="0"/>
              <a:t>papers in progress anyone?</a:t>
            </a:r>
          </a:p>
        </p:txBody>
      </p:sp>
      <p:pic>
        <p:nvPicPr>
          <p:cNvPr id="6" name="Picture 5" descr="sharpshooter-clipart-draw-a-fire-symbol.jpg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781" y="5304008"/>
            <a:ext cx="349489" cy="508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737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03-21 at 12.49.5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02"/>
          <a:stretch/>
        </p:blipFill>
        <p:spPr>
          <a:xfrm>
            <a:off x="0" y="561906"/>
            <a:ext cx="9144000" cy="521389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592252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MORE INFO HERE:</a:t>
            </a:r>
          </a:p>
          <a:p>
            <a:pPr algn="ctr"/>
            <a:r>
              <a:rPr lang="en-US" sz="1400" dirty="0" smtClean="0">
                <a:hlinkClick r:id="rId3"/>
              </a:rPr>
              <a:t>http</a:t>
            </a:r>
            <a:r>
              <a:rPr lang="en-US" sz="1400" dirty="0">
                <a:hlinkClick r:id="rId3"/>
              </a:rPr>
              <a:t>://www.uu.nl/en/organisation/phd-candidates/practical-matters/documents-for-prospective-phd-</a:t>
            </a:r>
            <a:r>
              <a:rPr lang="en-US" sz="1400" dirty="0" smtClean="0">
                <a:hlinkClick r:id="rId3"/>
              </a:rPr>
              <a:t>candidates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10651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6-03-21 at 12.50.3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86"/>
          <a:stretch/>
        </p:blipFill>
        <p:spPr>
          <a:xfrm>
            <a:off x="-1" y="626131"/>
            <a:ext cx="9155277" cy="499092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92252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MORE INFO HERE:</a:t>
            </a:r>
          </a:p>
          <a:p>
            <a:pPr algn="ctr"/>
            <a:r>
              <a:rPr lang="en-US" sz="1400" dirty="0" smtClean="0">
                <a:hlinkClick r:id="rId3"/>
              </a:rPr>
              <a:t>http</a:t>
            </a:r>
            <a:r>
              <a:rPr lang="en-US" sz="1400" dirty="0">
                <a:hlinkClick r:id="rId3"/>
              </a:rPr>
              <a:t>://www.uu.nl/en/organisation/phd-candidates/practical-matters/documents-for-prospective-phd-</a:t>
            </a:r>
            <a:r>
              <a:rPr lang="en-US" sz="1400" dirty="0" smtClean="0">
                <a:hlinkClick r:id="rId3"/>
              </a:rPr>
              <a:t>candidates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26350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256431"/>
            <a:ext cx="9144000" cy="1697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Who to contact #1:</a:t>
            </a:r>
          </a:p>
          <a:p>
            <a:pPr>
              <a:spcAft>
                <a:spcPts val="600"/>
              </a:spcAft>
            </a:pPr>
            <a:r>
              <a:rPr lang="en-US" sz="3200" b="1" dirty="0" smtClean="0"/>
              <a:t>PEDEL</a:t>
            </a:r>
          </a:p>
          <a:p>
            <a:r>
              <a:rPr lang="en-US" sz="2400" i="1" dirty="0" smtClean="0"/>
              <a:t>(a.k.a. beadle’s office)</a:t>
            </a:r>
            <a:endParaRPr lang="en-US" sz="2400" i="1" dirty="0"/>
          </a:p>
        </p:txBody>
      </p:sp>
      <p:sp>
        <p:nvSpPr>
          <p:cNvPr id="5" name="Rectangle 4"/>
          <p:cNvSpPr/>
          <p:nvPr/>
        </p:nvSpPr>
        <p:spPr>
          <a:xfrm>
            <a:off x="0" y="2070029"/>
            <a:ext cx="9144000" cy="4093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TO RESERVE </a:t>
            </a:r>
            <a:r>
              <a:rPr lang="en-US" sz="2400" b="1" dirty="0"/>
              <a:t>THE DATE: CALL </a:t>
            </a:r>
            <a:r>
              <a:rPr lang="en-US" sz="2400" b="1" dirty="0" smtClean="0"/>
              <a:t>THEM!</a:t>
            </a:r>
          </a:p>
          <a:p>
            <a:pPr algn="ctr"/>
            <a:r>
              <a:rPr lang="en-US" sz="2000" dirty="0" smtClean="0"/>
              <a:t>030 25 38 259</a:t>
            </a:r>
          </a:p>
          <a:p>
            <a:pPr algn="ctr"/>
            <a:endParaRPr lang="en-US" dirty="0" smtClean="0"/>
          </a:p>
          <a:p>
            <a:pPr algn="ctr"/>
            <a:r>
              <a:rPr lang="en-US" b="1" dirty="0" smtClean="0"/>
              <a:t>..to keep in touch:</a:t>
            </a:r>
            <a:endParaRPr lang="en-US" dirty="0"/>
          </a:p>
          <a:p>
            <a:pPr algn="ctr"/>
            <a:r>
              <a:rPr lang="en-US" u="sng" dirty="0" smtClean="0">
                <a:hlinkClick r:id="rId2"/>
              </a:rPr>
              <a:t>pedel</a:t>
            </a:r>
            <a:r>
              <a:rPr lang="en-US" u="sng" dirty="0">
                <a:hlinkClick r:id="rId2"/>
              </a:rPr>
              <a:t>@</a:t>
            </a:r>
            <a:r>
              <a:rPr lang="en-US" u="sng" dirty="0" smtClean="0">
                <a:hlinkClick r:id="rId2"/>
              </a:rPr>
              <a:t>uu.nl</a:t>
            </a:r>
            <a:endParaRPr lang="en-US" u="sng" dirty="0" smtClean="0"/>
          </a:p>
          <a:p>
            <a:pPr algn="ctr"/>
            <a:endParaRPr lang="en-US" u="sng" dirty="0"/>
          </a:p>
          <a:p>
            <a:pPr algn="ctr"/>
            <a:r>
              <a:rPr lang="en-US" b="1" dirty="0" smtClean="0"/>
              <a:t>..to deliver the 15 thesis copies:</a:t>
            </a:r>
          </a:p>
          <a:p>
            <a:pPr algn="ctr"/>
            <a:r>
              <a:rPr lang="en-US" dirty="0" err="1" smtClean="0"/>
              <a:t>Academiegebouw</a:t>
            </a:r>
            <a:r>
              <a:rPr lang="en-US" dirty="0"/>
              <a:t>, </a:t>
            </a:r>
            <a:endParaRPr lang="en-US" dirty="0" smtClean="0"/>
          </a:p>
          <a:p>
            <a:pPr algn="ctr"/>
            <a:r>
              <a:rPr lang="en-US" dirty="0" err="1" smtClean="0"/>
              <a:t>kamer</a:t>
            </a:r>
            <a:r>
              <a:rPr lang="en-US" dirty="0" smtClean="0"/>
              <a:t> </a:t>
            </a:r>
            <a:r>
              <a:rPr lang="en-US" dirty="0"/>
              <a:t>1.8</a:t>
            </a:r>
          </a:p>
          <a:p>
            <a:pPr algn="ctr"/>
            <a:r>
              <a:rPr lang="en-US" dirty="0" err="1"/>
              <a:t>Domplein</a:t>
            </a:r>
            <a:r>
              <a:rPr lang="en-US" dirty="0"/>
              <a:t> </a:t>
            </a:r>
            <a:r>
              <a:rPr lang="en-US" dirty="0" smtClean="0"/>
              <a:t>29, 3512 </a:t>
            </a:r>
            <a:r>
              <a:rPr lang="en-US" dirty="0"/>
              <a:t>JE  Utrecht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u="sng" dirty="0">
              <a:hlinkClick r:id="rId3"/>
            </a:endParaRPr>
          </a:p>
          <a:p>
            <a:pPr algn="ctr"/>
            <a:r>
              <a:rPr lang="en-US" u="sng" dirty="0" smtClean="0">
                <a:hlinkClick r:id="rId3"/>
              </a:rPr>
              <a:t>http</a:t>
            </a:r>
            <a:r>
              <a:rPr lang="en-US" u="sng" dirty="0">
                <a:hlinkClick r:id="rId3"/>
              </a:rPr>
              <a:t>://www.uu.nl/en/organisation/utrecht-university-hall/beadles-</a:t>
            </a:r>
            <a:r>
              <a:rPr lang="en-US" u="sng" dirty="0" smtClean="0">
                <a:hlinkClick r:id="rId3"/>
              </a:rPr>
              <a:t>office</a:t>
            </a:r>
            <a:r>
              <a:rPr lang="en-US" u="sng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21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561706"/>
            <a:ext cx="9144000" cy="19903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Who to contact #2:</a:t>
            </a:r>
          </a:p>
          <a:p>
            <a:pPr>
              <a:spcBef>
                <a:spcPts val="600"/>
              </a:spcBef>
            </a:pPr>
            <a:r>
              <a:rPr lang="en-US" sz="3200" b="1" dirty="0" smtClean="0"/>
              <a:t>SECRETARIES </a:t>
            </a:r>
          </a:p>
          <a:p>
            <a:r>
              <a:rPr lang="en-US" sz="2800" dirty="0" smtClean="0"/>
              <a:t>of </a:t>
            </a:r>
            <a:r>
              <a:rPr lang="en-US" sz="2800" dirty="0" err="1" smtClean="0"/>
              <a:t>dean+head</a:t>
            </a:r>
            <a:r>
              <a:rPr lang="en-US" sz="2800" dirty="0" smtClean="0"/>
              <a:t> of department</a:t>
            </a:r>
            <a:endParaRPr lang="en-US" sz="3200" dirty="0" smtClean="0"/>
          </a:p>
          <a:p>
            <a:pPr>
              <a:spcBef>
                <a:spcPts val="1200"/>
              </a:spcBef>
            </a:pPr>
            <a:r>
              <a:rPr lang="en-US" sz="2200" i="1" dirty="0"/>
              <a:t>(a.k.a. </a:t>
            </a:r>
            <a:r>
              <a:rPr lang="en-US" sz="2200" i="1" dirty="0" err="1"/>
              <a:t>Marjan</a:t>
            </a:r>
            <a:r>
              <a:rPr lang="en-US" sz="2200" i="1" dirty="0"/>
              <a:t> </a:t>
            </a:r>
            <a:r>
              <a:rPr lang="en-US" sz="2200" i="1" dirty="0" err="1"/>
              <a:t>Fiechter</a:t>
            </a:r>
            <a:r>
              <a:rPr lang="en-US" sz="2200" i="1" dirty="0"/>
              <a:t> </a:t>
            </a:r>
            <a:r>
              <a:rPr lang="en-US" sz="2200" i="1" dirty="0" smtClean="0"/>
              <a:t>/ </a:t>
            </a:r>
            <a:r>
              <a:rPr lang="en-US" sz="2200" i="1" dirty="0" err="1" smtClean="0"/>
              <a:t>Marja</a:t>
            </a:r>
            <a:r>
              <a:rPr lang="en-US" sz="2200" i="1" dirty="0" smtClean="0"/>
              <a:t> van der Linder) </a:t>
            </a:r>
            <a:endParaRPr lang="en-US" sz="2200" b="1" i="1" dirty="0"/>
          </a:p>
          <a:p>
            <a:endParaRPr lang="en-US" sz="3200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2424148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b="1" dirty="0" smtClean="0"/>
          </a:p>
          <a:p>
            <a:pPr algn="ctr"/>
            <a:r>
              <a:rPr lang="en-US" sz="2400" b="1" dirty="0" smtClean="0"/>
              <a:t>BRING THEM FORM 2 (SIGNED)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800" dirty="0" smtClean="0"/>
              <a:t>W707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/>
              <a:t>+3130 253 </a:t>
            </a:r>
            <a:r>
              <a:rPr lang="en-US" dirty="0" smtClean="0"/>
              <a:t>2276 / 2632 </a:t>
            </a:r>
            <a:endParaRPr lang="en-US" dirty="0"/>
          </a:p>
          <a:p>
            <a:pPr algn="ctr"/>
            <a:r>
              <a:rPr lang="en-US" dirty="0" smtClean="0">
                <a:hlinkClick r:id="rId2"/>
              </a:rPr>
              <a:t>biologie@uu.nl</a:t>
            </a:r>
            <a:r>
              <a:rPr lang="en-US" dirty="0" smtClean="0"/>
              <a:t> 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..also the ones who can help you </a:t>
            </a:r>
          </a:p>
          <a:p>
            <a:pPr algn="ctr"/>
            <a:r>
              <a:rPr lang="en-US" dirty="0" smtClean="0"/>
              <a:t>if your </a:t>
            </a:r>
            <a:r>
              <a:rPr lang="en-US" dirty="0" err="1" smtClean="0"/>
              <a:t>Hora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! account expired and you can’t access your data</a:t>
            </a:r>
          </a:p>
          <a:p>
            <a:pPr algn="ctr"/>
            <a:r>
              <a:rPr lang="en-US" dirty="0" smtClean="0"/>
              <a:t>(it happens)</a:t>
            </a:r>
          </a:p>
        </p:txBody>
      </p:sp>
    </p:spTree>
    <p:extLst>
      <p:ext uri="{BB962C8B-B14F-4D97-AF65-F5344CB8AC3E}">
        <p14:creationId xmlns:p14="http://schemas.microsoft.com/office/powerpoint/2010/main" val="253052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94248"/>
            <a:ext cx="9144000" cy="158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..do people in the reading committee want </a:t>
            </a:r>
            <a:r>
              <a:rPr lang="en-US" sz="2400" b="1" dirty="0" smtClean="0"/>
              <a:t>paper copies</a:t>
            </a:r>
            <a:r>
              <a:rPr lang="en-US" sz="2400" dirty="0" smtClean="0"/>
              <a:t>?</a:t>
            </a:r>
          </a:p>
          <a:p>
            <a:pPr algn="ctr"/>
            <a:endParaRPr lang="en-US" sz="2400" b="1" dirty="0"/>
          </a:p>
          <a:p>
            <a:pPr algn="ctr"/>
            <a:r>
              <a:rPr lang="en-US" sz="2400" b="1" dirty="0" smtClean="0"/>
              <a:t>XEROX service </a:t>
            </a:r>
            <a:r>
              <a:rPr lang="en-US" sz="2400" dirty="0" smtClean="0"/>
              <a:t>@ </a:t>
            </a:r>
            <a:r>
              <a:rPr lang="en-US" sz="2400" dirty="0" err="1" smtClean="0"/>
              <a:t>Hogeschool</a:t>
            </a:r>
            <a:r>
              <a:rPr lang="en-US" sz="2400" dirty="0" smtClean="0"/>
              <a:t> Utrecht  (</a:t>
            </a:r>
            <a:r>
              <a:rPr lang="en-US" sz="2400" dirty="0" err="1" smtClean="0"/>
              <a:t>Bolognalaan</a:t>
            </a:r>
            <a:r>
              <a:rPr lang="en-US" sz="2400" dirty="0" smtClean="0"/>
              <a:t> 101</a:t>
            </a:r>
            <a:r>
              <a:rPr lang="en-US" sz="2400" dirty="0" smtClean="0"/>
              <a:t>)</a:t>
            </a:r>
          </a:p>
          <a:p>
            <a:pPr algn="ctr">
              <a:lnSpc>
                <a:spcPct val="130000"/>
              </a:lnSpc>
            </a:pPr>
            <a:r>
              <a:rPr lang="en-US" sz="2000" dirty="0" smtClean="0"/>
              <a:t>(go in person with a USB stick, it takes 10 minutes)</a:t>
            </a:r>
            <a:endParaRPr lang="en-US" sz="2000" dirty="0" smtClean="0"/>
          </a:p>
        </p:txBody>
      </p:sp>
      <p:pic>
        <p:nvPicPr>
          <p:cNvPr id="2" name="Picture 1" descr="Screen Shot 2016-05-09 at 17.19.4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74" t="20047" b="13586"/>
          <a:stretch/>
        </p:blipFill>
        <p:spPr>
          <a:xfrm>
            <a:off x="555641" y="1997591"/>
            <a:ext cx="8039803" cy="451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507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204319"/>
            <a:ext cx="9144000" cy="901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How to save money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1196537"/>
            <a:ext cx="914400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THESIS </a:t>
            </a:r>
            <a:r>
              <a:rPr lang="en-US" sz="2000" b="1" dirty="0" smtClean="0"/>
              <a:t>LAYOUT </a:t>
            </a:r>
            <a:r>
              <a:rPr lang="en-US" sz="2000" b="1" dirty="0" smtClean="0"/>
              <a:t>&amp; NR. OF COPIES</a:t>
            </a:r>
          </a:p>
          <a:p>
            <a:pPr algn="ctr"/>
            <a:endParaRPr lang="en-US" sz="1400" b="1" dirty="0" smtClean="0"/>
          </a:p>
          <a:p>
            <a:pPr marL="285750" indent="-285750" algn="ctr">
              <a:buFont typeface="Arial"/>
              <a:buChar char="•"/>
            </a:pPr>
            <a:r>
              <a:rPr lang="en-US" sz="1600" dirty="0" smtClean="0"/>
              <a:t>change color figures to b&amp;w whenever possible</a:t>
            </a:r>
          </a:p>
          <a:p>
            <a:pPr marL="285750" indent="-285750" algn="ctr">
              <a:buFont typeface="Arial"/>
              <a:buChar char="•"/>
            </a:pPr>
            <a:r>
              <a:rPr lang="en-US" sz="1600" dirty="0" smtClean="0"/>
              <a:t>consider that 15 copies will come back from the pedel</a:t>
            </a:r>
          </a:p>
          <a:p>
            <a:pPr marL="285750" indent="-285750" algn="ctr">
              <a:buFont typeface="Arial"/>
              <a:buChar char="•"/>
            </a:pPr>
            <a:r>
              <a:rPr lang="en-US" sz="1600" dirty="0"/>
              <a:t>order with other </a:t>
            </a:r>
            <a:r>
              <a:rPr lang="en-US" sz="1600" dirty="0" smtClean="0"/>
              <a:t>PhD candidates </a:t>
            </a:r>
            <a:r>
              <a:rPr lang="en-US" sz="1600" dirty="0"/>
              <a:t>to obtain a group </a:t>
            </a:r>
            <a:r>
              <a:rPr lang="en-US" sz="1600" dirty="0" smtClean="0"/>
              <a:t>discount</a:t>
            </a:r>
          </a:p>
          <a:p>
            <a:pPr marL="285750" indent="-285750" algn="ctr">
              <a:buFont typeface="Arial"/>
              <a:buChar char="•"/>
            </a:pPr>
            <a:r>
              <a:rPr lang="en-US" sz="1600" dirty="0" smtClean="0"/>
              <a:t>sit down and </a:t>
            </a:r>
            <a:r>
              <a:rPr lang="en-US" sz="1600" dirty="0" smtClean="0"/>
              <a:t>count actual </a:t>
            </a:r>
            <a:r>
              <a:rPr lang="en-US" sz="1600" dirty="0" smtClean="0"/>
              <a:t>people you want/have to give it to</a:t>
            </a:r>
          </a:p>
          <a:p>
            <a:pPr algn="ctr"/>
            <a:r>
              <a:rPr lang="en-US" sz="1400" dirty="0" smtClean="0"/>
              <a:t>(half of your </a:t>
            </a:r>
            <a:r>
              <a:rPr lang="en-US" sz="1400" dirty="0" smtClean="0"/>
              <a:t>200 </a:t>
            </a:r>
            <a:r>
              <a:rPr lang="en-US" sz="1400" dirty="0" smtClean="0"/>
              <a:t>copies will most likely never leave the parcel box)</a:t>
            </a:r>
          </a:p>
          <a:p>
            <a:pPr algn="ctr"/>
            <a:endParaRPr lang="en-US" sz="1400" dirty="0" smtClean="0"/>
          </a:p>
          <a:p>
            <a:pPr algn="ctr"/>
            <a:endParaRPr lang="en-US" sz="1600" dirty="0"/>
          </a:p>
          <a:p>
            <a:pPr algn="ctr"/>
            <a:r>
              <a:rPr lang="en-US" sz="2000" b="1" dirty="0" smtClean="0"/>
              <a:t>DEFENSE DEADLINES</a:t>
            </a:r>
          </a:p>
          <a:p>
            <a:pPr algn="ctr"/>
            <a:endParaRPr lang="en-US" sz="1400" b="1" dirty="0" smtClean="0"/>
          </a:p>
          <a:p>
            <a:pPr algn="ctr"/>
            <a:r>
              <a:rPr lang="en-US" sz="1600" dirty="0" smtClean="0"/>
              <a:t>you can be </a:t>
            </a:r>
            <a:r>
              <a:rPr lang="en-US" sz="1600" dirty="0" smtClean="0"/>
              <a:t>partially* reimbursed for </a:t>
            </a:r>
            <a:r>
              <a:rPr lang="en-US" sz="1600" dirty="0" smtClean="0"/>
              <a:t>the defense costs by Utrecht </a:t>
            </a:r>
            <a:r>
              <a:rPr lang="en-US" sz="1600" dirty="0" smtClean="0"/>
              <a:t>university</a:t>
            </a:r>
          </a:p>
          <a:p>
            <a:pPr algn="ctr"/>
            <a:r>
              <a:rPr lang="en-US" sz="1600" dirty="0" smtClean="0"/>
              <a:t>(</a:t>
            </a:r>
            <a:r>
              <a:rPr lang="en-US" sz="1600" dirty="0" smtClean="0"/>
              <a:t>thesis printing, catering, dinner, party.. even your clothing!</a:t>
            </a:r>
            <a:r>
              <a:rPr lang="en-US" sz="1600" dirty="0"/>
              <a:t>) based on </a:t>
            </a:r>
            <a:r>
              <a:rPr lang="en-US" sz="1600" b="1" dirty="0"/>
              <a:t>when you submit form </a:t>
            </a:r>
            <a:r>
              <a:rPr lang="en-US" sz="1600" b="1" dirty="0" smtClean="0"/>
              <a:t>2:</a:t>
            </a:r>
            <a:endParaRPr lang="en-US" sz="1600" b="1" dirty="0"/>
          </a:p>
          <a:p>
            <a:pPr algn="ctr"/>
            <a:endParaRPr lang="en-US" sz="1400" dirty="0" smtClean="0"/>
          </a:p>
          <a:p>
            <a:pPr marL="285750" indent="-285750" algn="ctr">
              <a:buFont typeface="Arial"/>
              <a:buChar char="•"/>
            </a:pPr>
            <a:r>
              <a:rPr lang="en-US" sz="1600" dirty="0" smtClean="0"/>
              <a:t>..within </a:t>
            </a:r>
            <a:r>
              <a:rPr lang="en-US" sz="1600" dirty="0" smtClean="0"/>
              <a:t>1 month from end of contract: 2000 €</a:t>
            </a:r>
          </a:p>
          <a:p>
            <a:pPr marL="285750" indent="-285750" algn="ctr">
              <a:buFont typeface="Arial"/>
              <a:buChar char="•"/>
            </a:pPr>
            <a:r>
              <a:rPr lang="en-US" sz="1600" dirty="0" smtClean="0"/>
              <a:t>..within </a:t>
            </a:r>
            <a:r>
              <a:rPr lang="en-US" sz="1600" dirty="0"/>
              <a:t>6</a:t>
            </a:r>
            <a:r>
              <a:rPr lang="en-US" sz="1600" dirty="0" smtClean="0"/>
              <a:t> months: 1000 €</a:t>
            </a:r>
          </a:p>
          <a:p>
            <a:pPr marL="285750" indent="-285750" algn="ctr">
              <a:buFont typeface="Arial"/>
              <a:buChar char="•"/>
            </a:pPr>
            <a:r>
              <a:rPr lang="en-US" sz="1600" dirty="0" smtClean="0"/>
              <a:t>..over 6 months: 500 €</a:t>
            </a:r>
          </a:p>
          <a:p>
            <a:pPr algn="ctr"/>
            <a:endParaRPr lang="en-US" sz="1400" dirty="0"/>
          </a:p>
          <a:p>
            <a:pPr algn="ctr"/>
            <a:r>
              <a:rPr lang="en-US" sz="1600" dirty="0" smtClean="0"/>
              <a:t>(room rental and catered lunch/coffee for the symposium are covered by the department)</a:t>
            </a:r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*</a:t>
            </a:r>
            <a:r>
              <a:rPr lang="en-US" sz="1400" i="1" dirty="0" smtClean="0"/>
              <a:t>easily &gt; 2000€! in </a:t>
            </a:r>
            <a:r>
              <a:rPr lang="en-US" sz="1400" i="1" dirty="0" smtClean="0"/>
              <a:t>other </a:t>
            </a:r>
            <a:r>
              <a:rPr lang="en-US" sz="1400" i="1" dirty="0" smtClean="0"/>
              <a:t>departments reception and dinner </a:t>
            </a:r>
            <a:r>
              <a:rPr lang="en-US" sz="1400" i="1" dirty="0" smtClean="0"/>
              <a:t>for the committee </a:t>
            </a:r>
            <a:endParaRPr lang="en-US" sz="1400" i="1" dirty="0" smtClean="0"/>
          </a:p>
          <a:p>
            <a:pPr algn="ctr"/>
            <a:r>
              <a:rPr lang="en-US" sz="1400" i="1" dirty="0" smtClean="0"/>
              <a:t>are </a:t>
            </a:r>
            <a:r>
              <a:rPr lang="en-US" sz="1400" i="1" dirty="0" smtClean="0"/>
              <a:t>NOT a tradition</a:t>
            </a:r>
            <a:r>
              <a:rPr lang="en-US" sz="1400" i="1" dirty="0" smtClean="0"/>
              <a:t>, but </a:t>
            </a:r>
            <a:r>
              <a:rPr lang="en-US" sz="1400" i="1" dirty="0" smtClean="0"/>
              <a:t>you also don’t get songs and hand-made presents (yeah, well..) </a:t>
            </a:r>
            <a:endParaRPr lang="en-US" sz="1400" i="1" dirty="0" smtClean="0"/>
          </a:p>
          <a:p>
            <a:pPr algn="ctr"/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057158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301835" y="284181"/>
            <a:ext cx="3842166" cy="1249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en-US" sz="2800" b="1" dirty="0" smtClean="0"/>
              <a:t>Sample letters </a:t>
            </a:r>
          </a:p>
          <a:p>
            <a:pPr>
              <a:lnSpc>
                <a:spcPct val="90000"/>
              </a:lnSpc>
            </a:pPr>
            <a:r>
              <a:rPr lang="en-US" sz="2800" b="1" dirty="0" smtClean="0"/>
              <a:t>for</a:t>
            </a:r>
            <a:r>
              <a:rPr lang="en-US" sz="2800" b="1" dirty="0"/>
              <a:t> </a:t>
            </a:r>
            <a:r>
              <a:rPr lang="en-US" sz="2800" b="1" dirty="0" smtClean="0"/>
              <a:t>claim of costs</a:t>
            </a:r>
          </a:p>
          <a:p>
            <a:pPr>
              <a:lnSpc>
                <a:spcPct val="110000"/>
              </a:lnSpc>
            </a:pPr>
            <a:r>
              <a:rPr lang="en-US" sz="2000" dirty="0" smtClean="0"/>
              <a:t>(</a:t>
            </a:r>
            <a:r>
              <a:rPr lang="en-US" sz="2000" smtClean="0"/>
              <a:t>both worked!)</a:t>
            </a:r>
            <a:endParaRPr lang="en-US" sz="2000" dirty="0" smtClean="0"/>
          </a:p>
        </p:txBody>
      </p:sp>
      <p:pic>
        <p:nvPicPr>
          <p:cNvPr id="5" name="Picture 4" descr="Aanvraag promotiekoste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3" t="9258" r="10500" b="17561"/>
          <a:stretch/>
        </p:blipFill>
        <p:spPr>
          <a:xfrm>
            <a:off x="123796" y="174282"/>
            <a:ext cx="5236099" cy="6590609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5458921" y="1689727"/>
            <a:ext cx="3567869" cy="5078312"/>
          </a:xfrm>
          <a:prstGeom prst="rect">
            <a:avLst/>
          </a:prstGeom>
          <a:ln>
            <a:solidFill>
              <a:srgbClr val="4F81BD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nl-NL" sz="1200" dirty="0" smtClean="0"/>
              <a:t>Dr. XXX YYY</a:t>
            </a:r>
            <a:endParaRPr lang="nl-NL" sz="1200" dirty="0"/>
          </a:p>
          <a:p>
            <a:pPr algn="r"/>
            <a:r>
              <a:rPr lang="nl-NL" sz="1200" dirty="0" smtClean="0"/>
              <a:t>&lt;</a:t>
            </a:r>
            <a:r>
              <a:rPr lang="nl-NL" sz="1200" dirty="0" err="1" smtClean="0"/>
              <a:t>current</a:t>
            </a:r>
            <a:r>
              <a:rPr lang="nl-NL" sz="1200" dirty="0" smtClean="0"/>
              <a:t> </a:t>
            </a:r>
            <a:r>
              <a:rPr lang="nl-NL" sz="1200" dirty="0" err="1" smtClean="0"/>
              <a:t>address</a:t>
            </a:r>
            <a:r>
              <a:rPr lang="nl-NL" sz="1200" dirty="0" smtClean="0"/>
              <a:t>&gt;</a:t>
            </a:r>
            <a:endParaRPr lang="nl-NL" sz="1200" dirty="0"/>
          </a:p>
          <a:p>
            <a:pPr algn="just"/>
            <a:r>
              <a:rPr lang="nl-NL" sz="1200" dirty="0"/>
              <a:t> </a:t>
            </a:r>
          </a:p>
          <a:p>
            <a:pPr algn="just"/>
            <a:r>
              <a:rPr lang="nl-NL" sz="1200" dirty="0" err="1"/>
              <a:t>To</a:t>
            </a:r>
            <a:r>
              <a:rPr lang="nl-NL" sz="1200" dirty="0"/>
              <a:t> </a:t>
            </a:r>
            <a:r>
              <a:rPr lang="nl-NL" sz="1200" dirty="0" err="1"/>
              <a:t>whom</a:t>
            </a:r>
            <a:r>
              <a:rPr lang="nl-NL" sz="1200" dirty="0"/>
              <a:t> </a:t>
            </a:r>
            <a:r>
              <a:rPr lang="nl-NL" sz="1200" dirty="0" err="1"/>
              <a:t>it</a:t>
            </a:r>
            <a:r>
              <a:rPr lang="nl-NL" sz="1200" dirty="0"/>
              <a:t> </a:t>
            </a:r>
            <a:r>
              <a:rPr lang="nl-NL" sz="1200" dirty="0" err="1"/>
              <a:t>may</a:t>
            </a:r>
            <a:r>
              <a:rPr lang="nl-NL" sz="1200" dirty="0"/>
              <a:t> concern:</a:t>
            </a:r>
          </a:p>
          <a:p>
            <a:pPr algn="just"/>
            <a:r>
              <a:rPr lang="nl-NL" sz="1200" dirty="0"/>
              <a:t> </a:t>
            </a:r>
          </a:p>
          <a:p>
            <a:pPr algn="just"/>
            <a:r>
              <a:rPr lang="nl-NL" sz="1200" dirty="0"/>
              <a:t>My name is </a:t>
            </a:r>
            <a:r>
              <a:rPr lang="nl-NL" sz="1200" dirty="0" smtClean="0"/>
              <a:t>XXX YYY </a:t>
            </a:r>
            <a:r>
              <a:rPr lang="nl-NL" sz="1200" dirty="0" err="1"/>
              <a:t>and</a:t>
            </a:r>
            <a:r>
              <a:rPr lang="nl-NL" sz="1200" dirty="0"/>
              <a:t> I was a PhD student in the </a:t>
            </a:r>
            <a:r>
              <a:rPr lang="nl-NL" sz="1200" dirty="0" err="1"/>
              <a:t>Molecular</a:t>
            </a:r>
            <a:r>
              <a:rPr lang="nl-NL" sz="1200" dirty="0"/>
              <a:t> Plant </a:t>
            </a:r>
            <a:r>
              <a:rPr lang="nl-NL" sz="1200" dirty="0" err="1"/>
              <a:t>Physiology</a:t>
            </a:r>
            <a:r>
              <a:rPr lang="nl-NL" sz="1200" dirty="0"/>
              <a:t> </a:t>
            </a:r>
            <a:r>
              <a:rPr lang="nl-NL" sz="1200" dirty="0" err="1"/>
              <a:t>group</a:t>
            </a:r>
            <a:r>
              <a:rPr lang="nl-NL" sz="1200" dirty="0"/>
              <a:t>, </a:t>
            </a:r>
            <a:r>
              <a:rPr lang="nl-NL" sz="1200" dirty="0" err="1"/>
              <a:t>Faculty</a:t>
            </a:r>
            <a:r>
              <a:rPr lang="nl-NL" sz="1200" dirty="0"/>
              <a:t> of </a:t>
            </a:r>
            <a:r>
              <a:rPr lang="nl-NL" sz="1200" dirty="0" err="1"/>
              <a:t>Science</a:t>
            </a:r>
            <a:r>
              <a:rPr lang="nl-NL" sz="1200" dirty="0"/>
              <a:t> of Utrecht University </a:t>
            </a:r>
            <a:r>
              <a:rPr lang="nl-NL" sz="1200" dirty="0" err="1"/>
              <a:t>between</a:t>
            </a:r>
            <a:r>
              <a:rPr lang="nl-NL" sz="1200" dirty="0"/>
              <a:t> May 1st 2011 </a:t>
            </a:r>
            <a:r>
              <a:rPr lang="nl-NL" sz="1200" dirty="0" err="1"/>
              <a:t>and</a:t>
            </a:r>
            <a:r>
              <a:rPr lang="nl-NL" sz="1200" dirty="0"/>
              <a:t> April 30th 2015. My </a:t>
            </a:r>
            <a:r>
              <a:rPr lang="nl-NL" sz="1200" dirty="0" err="1"/>
              <a:t>graduation</a:t>
            </a:r>
            <a:r>
              <a:rPr lang="nl-NL" sz="1200" dirty="0"/>
              <a:t> was in </a:t>
            </a:r>
            <a:r>
              <a:rPr lang="nl-NL" sz="1200" dirty="0" err="1"/>
              <a:t>June</a:t>
            </a:r>
            <a:r>
              <a:rPr lang="nl-NL" sz="1200" dirty="0"/>
              <a:t> </a:t>
            </a:r>
            <a:r>
              <a:rPr lang="nl-NL" sz="1200" dirty="0" smtClean="0"/>
              <a:t>29th 2015.</a:t>
            </a:r>
          </a:p>
          <a:p>
            <a:pPr algn="just"/>
            <a:endParaRPr lang="nl-NL" sz="1200" dirty="0"/>
          </a:p>
          <a:p>
            <a:pPr algn="just"/>
            <a:r>
              <a:rPr lang="nl-NL" sz="1200" dirty="0"/>
              <a:t>I was </a:t>
            </a:r>
            <a:r>
              <a:rPr lang="nl-NL" sz="1200" dirty="0" err="1"/>
              <a:t>informed</a:t>
            </a:r>
            <a:r>
              <a:rPr lang="nl-NL" sz="1200" dirty="0"/>
              <a:t> </a:t>
            </a:r>
            <a:r>
              <a:rPr lang="nl-NL" sz="1200" dirty="0" err="1"/>
              <a:t>that</a:t>
            </a:r>
            <a:r>
              <a:rPr lang="nl-NL" sz="1200" dirty="0"/>
              <a:t> </a:t>
            </a:r>
            <a:r>
              <a:rPr lang="nl-NL" sz="1200" dirty="0" err="1"/>
              <a:t>some</a:t>
            </a:r>
            <a:r>
              <a:rPr lang="nl-NL" sz="1200" dirty="0"/>
              <a:t> </a:t>
            </a:r>
            <a:r>
              <a:rPr lang="nl-NL" sz="1200" dirty="0" err="1"/>
              <a:t>expenses</a:t>
            </a:r>
            <a:r>
              <a:rPr lang="nl-NL" sz="1200" dirty="0"/>
              <a:t> </a:t>
            </a:r>
            <a:r>
              <a:rPr lang="nl-NL" sz="1200" dirty="0" err="1"/>
              <a:t>concerning</a:t>
            </a:r>
            <a:r>
              <a:rPr lang="nl-NL" sz="1200" dirty="0"/>
              <a:t> the </a:t>
            </a:r>
            <a:r>
              <a:rPr lang="nl-NL" sz="1200" dirty="0" err="1"/>
              <a:t>graduation</a:t>
            </a:r>
            <a:r>
              <a:rPr lang="nl-NL" sz="1200" dirty="0"/>
              <a:t> </a:t>
            </a:r>
            <a:r>
              <a:rPr lang="nl-NL" sz="1200" dirty="0" err="1"/>
              <a:t>can</a:t>
            </a:r>
            <a:r>
              <a:rPr lang="nl-NL" sz="1200" dirty="0"/>
              <a:t> </a:t>
            </a:r>
            <a:r>
              <a:rPr lang="nl-NL" sz="1200" dirty="0" err="1"/>
              <a:t>be</a:t>
            </a:r>
            <a:r>
              <a:rPr lang="nl-NL" sz="1200" dirty="0"/>
              <a:t> </a:t>
            </a:r>
            <a:r>
              <a:rPr lang="nl-NL" sz="1200" dirty="0" err="1"/>
              <a:t>partly</a:t>
            </a:r>
            <a:r>
              <a:rPr lang="nl-NL" sz="1200" dirty="0"/>
              <a:t> </a:t>
            </a:r>
            <a:r>
              <a:rPr lang="nl-NL" sz="1200" dirty="0" err="1"/>
              <a:t>reimbursed</a:t>
            </a:r>
            <a:r>
              <a:rPr lang="nl-NL" sz="1200" dirty="0"/>
              <a:t> </a:t>
            </a:r>
            <a:r>
              <a:rPr lang="nl-NL" sz="1200" dirty="0" err="1"/>
              <a:t>by</a:t>
            </a:r>
            <a:r>
              <a:rPr lang="nl-NL" sz="1200" dirty="0"/>
              <a:t> the </a:t>
            </a:r>
            <a:r>
              <a:rPr lang="nl-NL" sz="1200" dirty="0" err="1"/>
              <a:t>Faculty</a:t>
            </a:r>
            <a:r>
              <a:rPr lang="nl-NL" sz="1200" dirty="0"/>
              <a:t>. I </a:t>
            </a:r>
            <a:r>
              <a:rPr lang="nl-NL" sz="1200" dirty="0" err="1"/>
              <a:t>hereby</a:t>
            </a:r>
            <a:r>
              <a:rPr lang="nl-NL" sz="1200" dirty="0"/>
              <a:t> </a:t>
            </a:r>
            <a:r>
              <a:rPr lang="nl-NL" sz="1200" dirty="0" err="1"/>
              <a:t>would</a:t>
            </a:r>
            <a:r>
              <a:rPr lang="nl-NL" sz="1200" dirty="0"/>
              <a:t> </a:t>
            </a:r>
            <a:r>
              <a:rPr lang="nl-NL" sz="1200" dirty="0" err="1"/>
              <a:t>like</a:t>
            </a:r>
            <a:r>
              <a:rPr lang="nl-NL" sz="1200" dirty="0"/>
              <a:t> </a:t>
            </a:r>
            <a:r>
              <a:rPr lang="nl-NL" sz="1200" dirty="0" err="1"/>
              <a:t>to</a:t>
            </a:r>
            <a:r>
              <a:rPr lang="nl-NL" sz="1200" dirty="0"/>
              <a:t> </a:t>
            </a:r>
            <a:r>
              <a:rPr lang="nl-NL" sz="1200" dirty="0" err="1"/>
              <a:t>request</a:t>
            </a:r>
            <a:r>
              <a:rPr lang="nl-NL" sz="1200" dirty="0"/>
              <a:t> the </a:t>
            </a:r>
            <a:r>
              <a:rPr lang="nl-NL" sz="1200" dirty="0" err="1"/>
              <a:t>reimbursement</a:t>
            </a:r>
            <a:r>
              <a:rPr lang="nl-NL" sz="1200" dirty="0"/>
              <a:t> of the </a:t>
            </a:r>
            <a:r>
              <a:rPr lang="nl-NL" sz="1200" dirty="0" err="1"/>
              <a:t>receipts</a:t>
            </a:r>
            <a:r>
              <a:rPr lang="nl-NL" sz="1200" dirty="0"/>
              <a:t> </a:t>
            </a:r>
            <a:r>
              <a:rPr lang="nl-NL" sz="1200" dirty="0" err="1"/>
              <a:t>attached</a:t>
            </a:r>
            <a:r>
              <a:rPr lang="nl-NL" sz="1200" dirty="0"/>
              <a:t> </a:t>
            </a:r>
            <a:r>
              <a:rPr lang="nl-NL" sz="1200" dirty="0" err="1"/>
              <a:t>to</a:t>
            </a:r>
            <a:r>
              <a:rPr lang="nl-NL" sz="1200" dirty="0"/>
              <a:t> </a:t>
            </a:r>
            <a:r>
              <a:rPr lang="nl-NL" sz="1200" dirty="0" err="1"/>
              <a:t>this</a:t>
            </a:r>
            <a:r>
              <a:rPr lang="nl-NL" sz="1200" dirty="0"/>
              <a:t> letter. These </a:t>
            </a:r>
            <a:r>
              <a:rPr lang="nl-NL" sz="1200" dirty="0" err="1"/>
              <a:t>include</a:t>
            </a:r>
            <a:r>
              <a:rPr lang="nl-NL" sz="1200" dirty="0"/>
              <a:t> the </a:t>
            </a:r>
            <a:r>
              <a:rPr lang="nl-NL" sz="1200" dirty="0" err="1"/>
              <a:t>printing</a:t>
            </a:r>
            <a:r>
              <a:rPr lang="nl-NL" sz="1200" dirty="0"/>
              <a:t> </a:t>
            </a:r>
            <a:r>
              <a:rPr lang="nl-NL" sz="1200" dirty="0" err="1"/>
              <a:t>costs</a:t>
            </a:r>
            <a:r>
              <a:rPr lang="nl-NL" sz="1200" dirty="0"/>
              <a:t> of the </a:t>
            </a:r>
            <a:r>
              <a:rPr lang="nl-NL" sz="1200" dirty="0" err="1"/>
              <a:t>booklet</a:t>
            </a:r>
            <a:r>
              <a:rPr lang="nl-NL" sz="1200" dirty="0"/>
              <a:t> </a:t>
            </a:r>
            <a:r>
              <a:rPr lang="nl-NL" sz="1200" dirty="0" smtClean="0"/>
              <a:t>(€.</a:t>
            </a:r>
            <a:r>
              <a:rPr lang="nl-NL" sz="1200" dirty="0"/>
              <a:t>..),  the </a:t>
            </a:r>
            <a:r>
              <a:rPr lang="nl-NL" sz="1200" dirty="0" err="1"/>
              <a:t>reception</a:t>
            </a:r>
            <a:r>
              <a:rPr lang="nl-NL" sz="1200" dirty="0"/>
              <a:t> in the </a:t>
            </a:r>
            <a:r>
              <a:rPr lang="nl-NL" sz="1200" dirty="0" err="1"/>
              <a:t>academic</a:t>
            </a:r>
            <a:r>
              <a:rPr lang="nl-NL" sz="1200" dirty="0"/>
              <a:t> building </a:t>
            </a:r>
            <a:r>
              <a:rPr lang="nl-NL" sz="1200" dirty="0" err="1"/>
              <a:t>after</a:t>
            </a:r>
            <a:r>
              <a:rPr lang="nl-NL" sz="1200" dirty="0"/>
              <a:t> the </a:t>
            </a:r>
            <a:r>
              <a:rPr lang="nl-NL" sz="1200" dirty="0" err="1"/>
              <a:t>ceremony</a:t>
            </a:r>
            <a:r>
              <a:rPr lang="nl-NL" sz="1200" dirty="0"/>
              <a:t> </a:t>
            </a:r>
            <a:r>
              <a:rPr lang="nl-NL" sz="1200" dirty="0" smtClean="0"/>
              <a:t>(€.</a:t>
            </a:r>
            <a:r>
              <a:rPr lang="nl-NL" sz="1200" dirty="0"/>
              <a:t>..), </a:t>
            </a:r>
            <a:r>
              <a:rPr lang="nl-NL" sz="1200" dirty="0" err="1"/>
              <a:t>and</a:t>
            </a:r>
            <a:r>
              <a:rPr lang="nl-NL" sz="1200" dirty="0"/>
              <a:t> the </a:t>
            </a:r>
            <a:r>
              <a:rPr lang="nl-NL" sz="1200" dirty="0" err="1"/>
              <a:t>dinner</a:t>
            </a:r>
            <a:r>
              <a:rPr lang="nl-NL" sz="1200" dirty="0"/>
              <a:t> on the </a:t>
            </a:r>
            <a:r>
              <a:rPr lang="nl-NL" sz="1200" dirty="0" err="1"/>
              <a:t>graduation</a:t>
            </a:r>
            <a:r>
              <a:rPr lang="nl-NL" sz="1200" dirty="0"/>
              <a:t> </a:t>
            </a:r>
            <a:r>
              <a:rPr lang="nl-NL" sz="1200" dirty="0" err="1"/>
              <a:t>day</a:t>
            </a:r>
            <a:r>
              <a:rPr lang="nl-NL" sz="1200" dirty="0"/>
              <a:t> </a:t>
            </a:r>
            <a:r>
              <a:rPr lang="nl-NL" sz="1200" dirty="0" smtClean="0"/>
              <a:t>(€.</a:t>
            </a:r>
            <a:r>
              <a:rPr lang="nl-NL" sz="1200" dirty="0"/>
              <a:t>..</a:t>
            </a:r>
            <a:r>
              <a:rPr lang="nl-NL" sz="1200" dirty="0" smtClean="0"/>
              <a:t>). </a:t>
            </a:r>
            <a:endParaRPr lang="nl-NL" sz="1200" dirty="0"/>
          </a:p>
          <a:p>
            <a:pPr algn="just"/>
            <a:r>
              <a:rPr lang="nl-NL" sz="1200" dirty="0"/>
              <a:t> </a:t>
            </a:r>
          </a:p>
          <a:p>
            <a:pPr algn="just"/>
            <a:r>
              <a:rPr lang="nl-NL" sz="1200" dirty="0"/>
              <a:t>My bank details are as </a:t>
            </a:r>
            <a:r>
              <a:rPr lang="nl-NL" sz="1200" dirty="0" err="1"/>
              <a:t>follows</a:t>
            </a:r>
            <a:r>
              <a:rPr lang="nl-NL" sz="1200" dirty="0"/>
              <a:t>:</a:t>
            </a:r>
          </a:p>
          <a:p>
            <a:pPr algn="just"/>
            <a:r>
              <a:rPr lang="nl-NL" sz="1200" dirty="0" smtClean="0"/>
              <a:t>XXXXXXXXXXXXXX</a:t>
            </a:r>
            <a:endParaRPr lang="nl-NL" sz="1200" dirty="0"/>
          </a:p>
          <a:p>
            <a:pPr algn="just"/>
            <a:r>
              <a:rPr lang="nl-NL" sz="1200" dirty="0"/>
              <a:t> </a:t>
            </a:r>
          </a:p>
          <a:p>
            <a:pPr algn="just"/>
            <a:r>
              <a:rPr lang="nl-NL" sz="1200" dirty="0" err="1"/>
              <a:t>Please</a:t>
            </a:r>
            <a:r>
              <a:rPr lang="nl-NL" sz="1200" dirty="0"/>
              <a:t> </a:t>
            </a:r>
            <a:r>
              <a:rPr lang="nl-NL" sz="1200" dirty="0" smtClean="0"/>
              <a:t>contact me </a:t>
            </a:r>
            <a:r>
              <a:rPr lang="nl-NL" sz="1200" dirty="0" err="1"/>
              <a:t>if</a:t>
            </a:r>
            <a:r>
              <a:rPr lang="nl-NL" sz="1200" dirty="0"/>
              <a:t> </a:t>
            </a:r>
            <a:r>
              <a:rPr lang="nl-NL" sz="1200" dirty="0" err="1"/>
              <a:t>you</a:t>
            </a:r>
            <a:r>
              <a:rPr lang="nl-NL" sz="1200" dirty="0"/>
              <a:t> </a:t>
            </a:r>
            <a:r>
              <a:rPr lang="nl-NL" sz="1200" dirty="0" err="1"/>
              <a:t>need</a:t>
            </a:r>
            <a:r>
              <a:rPr lang="nl-NL" sz="1200" dirty="0"/>
              <a:t> </a:t>
            </a:r>
            <a:r>
              <a:rPr lang="nl-NL" sz="1200" dirty="0" err="1"/>
              <a:t>any</a:t>
            </a:r>
            <a:r>
              <a:rPr lang="nl-NL" sz="1200" dirty="0"/>
              <a:t> </a:t>
            </a:r>
            <a:r>
              <a:rPr lang="nl-NL" sz="1200" dirty="0" err="1"/>
              <a:t>further</a:t>
            </a:r>
            <a:r>
              <a:rPr lang="nl-NL" sz="1200" dirty="0"/>
              <a:t> information.</a:t>
            </a:r>
          </a:p>
          <a:p>
            <a:pPr algn="just"/>
            <a:r>
              <a:rPr lang="nl-NL" sz="1200" dirty="0"/>
              <a:t> </a:t>
            </a:r>
          </a:p>
          <a:p>
            <a:pPr algn="just"/>
            <a:r>
              <a:rPr lang="nl-NL" sz="1200" dirty="0"/>
              <a:t>Best </a:t>
            </a:r>
            <a:r>
              <a:rPr lang="nl-NL" sz="1200" dirty="0" err="1"/>
              <a:t>regards</a:t>
            </a:r>
            <a:r>
              <a:rPr lang="nl-NL" sz="1200" dirty="0" smtClean="0"/>
              <a:t>,</a:t>
            </a:r>
            <a:endParaRPr lang="nl-NL" sz="1200" dirty="0"/>
          </a:p>
          <a:p>
            <a:pPr algn="just"/>
            <a:r>
              <a:rPr lang="nl-NL" sz="1200" dirty="0"/>
              <a:t> </a:t>
            </a:r>
          </a:p>
          <a:p>
            <a:pPr algn="just"/>
            <a:r>
              <a:rPr lang="nl-NL" sz="1200" dirty="0" smtClean="0"/>
              <a:t>XXX YYY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1526272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810</Words>
  <Application>Microsoft Macintosh PowerPoint</Application>
  <PresentationFormat>On-screen Show (4:3)</PresentationFormat>
  <Paragraphs>161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 timeline to finish your PhD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timeline to finish your PhD</dc:title>
  <dc:subject/>
  <dc:creator>Alessia Peviani</dc:creator>
  <cp:keywords/>
  <dc:description/>
  <cp:lastModifiedBy>Alessia Peviani</cp:lastModifiedBy>
  <cp:revision>103</cp:revision>
  <dcterms:created xsi:type="dcterms:W3CDTF">2016-03-21T09:17:18Z</dcterms:created>
  <dcterms:modified xsi:type="dcterms:W3CDTF">2016-06-06T13:29:41Z</dcterms:modified>
  <cp:category/>
</cp:coreProperties>
</file>